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ument Bold" charset="1" panose="00000300000000000000"/>
      <p:regular r:id="rId22"/>
    </p:embeddedFont>
    <p:embeddedFont>
      <p:font typeface="TT Commons Pro Bold" charset="1" panose="020B0103030102020204"/>
      <p:regular r:id="rId23"/>
    </p:embeddedFont>
    <p:embeddedFont>
      <p:font typeface="Sukar" charset="1" panose="02000500000000000000"/>
      <p:regular r:id="rId24"/>
    </p:embeddedFont>
    <p:embeddedFont>
      <p:font typeface="Monument" charset="1" panose="00000300000000000000"/>
      <p:regular r:id="rId25"/>
    </p:embeddedFont>
    <p:embeddedFont>
      <p:font typeface="TT Commons Pro" charset="1" panose="020B01030301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50" y="9146220"/>
            <a:ext cx="489267" cy="489267"/>
          </a:xfrm>
          <a:custGeom>
            <a:avLst/>
            <a:gdLst/>
            <a:ahLst/>
            <a:cxnLst/>
            <a:rect r="r" b="b" t="t" l="l"/>
            <a:pathLst>
              <a:path h="489267" w="489267">
                <a:moveTo>
                  <a:pt x="0" y="0"/>
                </a:moveTo>
                <a:lnTo>
                  <a:pt x="489267" y="0"/>
                </a:lnTo>
                <a:lnTo>
                  <a:pt x="489267" y="489268"/>
                </a:lnTo>
                <a:lnTo>
                  <a:pt x="0" y="4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40960" y="-1006344"/>
            <a:ext cx="18928960" cy="14196720"/>
          </a:xfrm>
          <a:custGeom>
            <a:avLst/>
            <a:gdLst/>
            <a:ahLst/>
            <a:cxnLst/>
            <a:rect r="r" b="b" t="t" l="l"/>
            <a:pathLst>
              <a:path h="14196720" w="18928960">
                <a:moveTo>
                  <a:pt x="0" y="0"/>
                </a:moveTo>
                <a:lnTo>
                  <a:pt x="18928960" y="0"/>
                </a:lnTo>
                <a:lnTo>
                  <a:pt x="18928960" y="14196720"/>
                </a:lnTo>
                <a:lnTo>
                  <a:pt x="0" y="1419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6250" y="3571875"/>
            <a:ext cx="17335500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00"/>
              </a:lnSpc>
            </a:pPr>
            <a:r>
              <a:rPr lang="en-US" sz="15000">
                <a:solidFill>
                  <a:srgbClr val="FF9C9C"/>
                </a:solidFill>
                <a:latin typeface="Monument Bold"/>
                <a:ea typeface="Monument Bold"/>
                <a:cs typeface="Monument Bold"/>
                <a:sym typeface="Monument Bold"/>
              </a:rPr>
              <a:t>MICHI</a:t>
            </a:r>
          </a:p>
          <a:p>
            <a:pPr algn="l" marL="0" indent="0" lvl="0">
              <a:lnSpc>
                <a:spcPts val="13500"/>
              </a:lnSpc>
            </a:pPr>
            <a:r>
              <a:rPr lang="en-US" sz="15000">
                <a:solidFill>
                  <a:srgbClr val="FF9C9C"/>
                </a:solidFill>
                <a:latin typeface="Monument Bold"/>
                <a:ea typeface="Monument Bold"/>
                <a:cs typeface="Monument Bold"/>
                <a:sym typeface="Monument Bold"/>
              </a:rPr>
              <a:t>AL DIA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55500" y="752475"/>
            <a:ext cx="5556250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999"/>
              </a:lnSpc>
            </a:pPr>
            <a:r>
              <a:rPr lang="en-US" sz="9999">
                <a:solidFill>
                  <a:srgbClr val="FFD4D4"/>
                </a:solidFill>
                <a:latin typeface="Monument Bold"/>
                <a:ea typeface="Monument Bold"/>
                <a:cs typeface="Monument Bold"/>
                <a:sym typeface="Monument Bold"/>
              </a:rPr>
              <a:t>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7793" y="9228453"/>
            <a:ext cx="8849414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D4D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THOMAS HERRERA &amp; BENJAMIN COLLIO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6250" y="495300"/>
            <a:ext cx="5556250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</a:pPr>
            <a:r>
              <a:rPr lang="en-US" b="true" sz="2799">
                <a:solidFill>
                  <a:srgbClr val="FFD4D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PROYECTO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70830" y="5010150"/>
            <a:ext cx="214634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VIDEO DE ALBERGUE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63438" y="-114496"/>
            <a:ext cx="6153205" cy="10515992"/>
            <a:chOff x="0" y="0"/>
            <a:chExt cx="953292" cy="16292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3292" cy="1629202"/>
            </a:xfrm>
            <a:custGeom>
              <a:avLst/>
              <a:gdLst/>
              <a:ahLst/>
              <a:cxnLst/>
              <a:rect r="r" b="b" t="t" l="l"/>
              <a:pathLst>
                <a:path h="1629202" w="953292">
                  <a:moveTo>
                    <a:pt x="0" y="0"/>
                  </a:moveTo>
                  <a:lnTo>
                    <a:pt x="953292" y="0"/>
                  </a:lnTo>
                  <a:lnTo>
                    <a:pt x="953292" y="1629202"/>
                  </a:lnTo>
                  <a:lnTo>
                    <a:pt x="0" y="1629202"/>
                  </a:lnTo>
                  <a:close/>
                </a:path>
              </a:pathLst>
            </a:custGeom>
            <a:blipFill>
              <a:blip r:embed="rId2"/>
              <a:stretch>
                <a:fillRect l="-14010" t="0" r="-1401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41274" y="3428442"/>
            <a:ext cx="10753600" cy="656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3" indent="-334641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Integrac</a:t>
            </a:r>
            <a:r>
              <a:rPr lang="en-US" sz="30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ión de IA para control de bienestar </a:t>
            </a:r>
          </a:p>
          <a:p>
            <a:pPr algn="l">
              <a:lnSpc>
                <a:spcPts val="4029"/>
              </a:lnSpc>
            </a:pPr>
          </a:p>
          <a:p>
            <a:pPr algn="l" marL="669283" indent="-334641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Automatización del seguimiento </a:t>
            </a:r>
          </a:p>
          <a:p>
            <a:pPr algn="l">
              <a:lnSpc>
                <a:spcPts val="4029"/>
              </a:lnSpc>
            </a:pPr>
          </a:p>
          <a:p>
            <a:pPr algn="l" marL="669283" indent="-334641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Mobile-first: accesible para cualquier adoptante.</a:t>
            </a:r>
          </a:p>
          <a:p>
            <a:pPr algn="l">
              <a:lnSpc>
                <a:spcPts val="4029"/>
              </a:lnSpc>
            </a:pPr>
          </a:p>
          <a:p>
            <a:pPr algn="l" marL="669283" indent="-334641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Digitalización completa del apadrinamiento.</a:t>
            </a:r>
          </a:p>
          <a:p>
            <a:pPr algn="l">
              <a:lnSpc>
                <a:spcPts val="4029"/>
              </a:lnSpc>
            </a:pPr>
          </a:p>
          <a:p>
            <a:pPr algn="l" marL="669283" indent="-334641" lvl="1">
              <a:lnSpc>
                <a:spcPts val="4029"/>
              </a:lnSpc>
              <a:buFont typeface="Arial"/>
              <a:buChar char="•"/>
            </a:pPr>
            <a:r>
              <a:rPr lang="en-US" sz="30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Apoyo a ONGs felinas</a:t>
            </a:r>
          </a:p>
          <a:p>
            <a:pPr algn="l">
              <a:lnSpc>
                <a:spcPts val="402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2253940" y="-361647"/>
            <a:ext cx="6785648" cy="11248974"/>
            <a:chOff x="0" y="0"/>
            <a:chExt cx="1787167" cy="29626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7166" cy="2962693"/>
            </a:xfrm>
            <a:custGeom>
              <a:avLst/>
              <a:gdLst/>
              <a:ahLst/>
              <a:cxnLst/>
              <a:rect r="r" b="b" t="t" l="l"/>
              <a:pathLst>
                <a:path h="2962693" w="1787166">
                  <a:moveTo>
                    <a:pt x="58187" y="0"/>
                  </a:moveTo>
                  <a:lnTo>
                    <a:pt x="1728979" y="0"/>
                  </a:lnTo>
                  <a:cubicBezTo>
                    <a:pt x="1761115" y="0"/>
                    <a:pt x="1787166" y="26051"/>
                    <a:pt x="1787166" y="58187"/>
                  </a:cubicBezTo>
                  <a:lnTo>
                    <a:pt x="1787166" y="2904505"/>
                  </a:lnTo>
                  <a:cubicBezTo>
                    <a:pt x="1787166" y="2936641"/>
                    <a:pt x="1761115" y="2962693"/>
                    <a:pt x="1728979" y="2962693"/>
                  </a:cubicBezTo>
                  <a:lnTo>
                    <a:pt x="58187" y="2962693"/>
                  </a:lnTo>
                  <a:cubicBezTo>
                    <a:pt x="42755" y="2962693"/>
                    <a:pt x="27955" y="2956562"/>
                    <a:pt x="17043" y="2945650"/>
                  </a:cubicBezTo>
                  <a:cubicBezTo>
                    <a:pt x="6130" y="2934738"/>
                    <a:pt x="0" y="2919938"/>
                    <a:pt x="0" y="2904505"/>
                  </a:cubicBezTo>
                  <a:lnTo>
                    <a:pt x="0" y="58187"/>
                  </a:lnTo>
                  <a:cubicBezTo>
                    <a:pt x="0" y="26051"/>
                    <a:pt x="26051" y="0"/>
                    <a:pt x="58187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787167" cy="2962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76250" y="1047306"/>
            <a:ext cx="10918624" cy="192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8000">
                <a:solidFill>
                  <a:srgbClr val="FF9C9C"/>
                </a:solidFill>
                <a:latin typeface="Monument Bold"/>
                <a:ea typeface="Monument Bold"/>
                <a:cs typeface="Monument Bold"/>
                <a:sym typeface="Monument Bold"/>
              </a:rPr>
              <a:t>PROPUESTA DE VALOR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63438" y="9544050"/>
            <a:ext cx="554831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160"/>
              </a:lnSpc>
              <a:spcBef>
                <a:spcPct val="0"/>
              </a:spcBef>
            </a:pPr>
            <a:r>
              <a:rPr lang="en-US" sz="1800" strike="noStrike" u="none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WWW.REALLYGREATSITE.COM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1152" y="-563733"/>
            <a:ext cx="18545284" cy="5337062"/>
            <a:chOff x="0" y="0"/>
            <a:chExt cx="2873150" cy="8268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3150" cy="826851"/>
            </a:xfrm>
            <a:custGeom>
              <a:avLst/>
              <a:gdLst/>
              <a:ahLst/>
              <a:cxnLst/>
              <a:rect r="r" b="b" t="t" l="l"/>
              <a:pathLst>
                <a:path h="826851" w="2873150">
                  <a:moveTo>
                    <a:pt x="0" y="0"/>
                  </a:moveTo>
                  <a:lnTo>
                    <a:pt x="2873150" y="0"/>
                  </a:lnTo>
                  <a:lnTo>
                    <a:pt x="2873150" y="826851"/>
                  </a:lnTo>
                  <a:lnTo>
                    <a:pt x="0" y="826851"/>
                  </a:lnTo>
                  <a:close/>
                </a:path>
              </a:pathLst>
            </a:custGeom>
            <a:blipFill>
              <a:blip r:embed="rId2"/>
              <a:stretch>
                <a:fillRect l="0" t="-108592" r="0" b="-2552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81152" y="-563733"/>
            <a:ext cx="19626660" cy="5337062"/>
            <a:chOff x="0" y="0"/>
            <a:chExt cx="5169161" cy="1405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69161" cy="1405646"/>
            </a:xfrm>
            <a:custGeom>
              <a:avLst/>
              <a:gdLst/>
              <a:ahLst/>
              <a:cxnLst/>
              <a:rect r="r" b="b" t="t" l="l"/>
              <a:pathLst>
                <a:path h="1405646" w="5169161">
                  <a:moveTo>
                    <a:pt x="20117" y="0"/>
                  </a:moveTo>
                  <a:lnTo>
                    <a:pt x="5149044" y="0"/>
                  </a:lnTo>
                  <a:cubicBezTo>
                    <a:pt x="5160154" y="0"/>
                    <a:pt x="5169161" y="9007"/>
                    <a:pt x="5169161" y="20117"/>
                  </a:cubicBezTo>
                  <a:lnTo>
                    <a:pt x="5169161" y="1385529"/>
                  </a:lnTo>
                  <a:cubicBezTo>
                    <a:pt x="5169161" y="1396639"/>
                    <a:pt x="5160154" y="1405646"/>
                    <a:pt x="5149044" y="1405646"/>
                  </a:cubicBezTo>
                  <a:lnTo>
                    <a:pt x="20117" y="1405646"/>
                  </a:lnTo>
                  <a:cubicBezTo>
                    <a:pt x="9007" y="1405646"/>
                    <a:pt x="0" y="1396639"/>
                    <a:pt x="0" y="1385529"/>
                  </a:cubicBezTo>
                  <a:lnTo>
                    <a:pt x="0" y="20117"/>
                  </a:lnTo>
                  <a:cubicBezTo>
                    <a:pt x="0" y="9007"/>
                    <a:pt x="9007" y="0"/>
                    <a:pt x="20117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5169161" cy="1405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6857" y="6419503"/>
            <a:ext cx="8414632" cy="197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9"/>
              </a:lnSpc>
            </a:pPr>
            <a:r>
              <a:rPr lang="en-US" sz="8299">
                <a:solidFill>
                  <a:srgbClr val="1C1C1C"/>
                </a:solidFill>
                <a:latin typeface="Monument Bold"/>
                <a:ea typeface="Monument Bold"/>
                <a:cs typeface="Monument Bold"/>
                <a:sym typeface="Monument Bold"/>
              </a:rPr>
              <a:t>MEDIDA DE</a:t>
            </a:r>
          </a:p>
          <a:p>
            <a:pPr algn="l" marL="0" indent="0" lvl="0">
              <a:lnSpc>
                <a:spcPts val="7469"/>
              </a:lnSpc>
              <a:spcBef>
                <a:spcPct val="0"/>
              </a:spcBef>
            </a:pPr>
            <a:r>
              <a:rPr lang="en-US" sz="8299">
                <a:solidFill>
                  <a:srgbClr val="1C1C1C"/>
                </a:solidFill>
                <a:latin typeface="Monument Bold"/>
                <a:ea typeface="Monument Bold"/>
                <a:cs typeface="Monument Bold"/>
                <a:sym typeface="Monument Bold"/>
              </a:rPr>
              <a:t>BENEFICIO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1490" y="5467314"/>
            <a:ext cx="8313681" cy="92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30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50% </a:t>
            </a:r>
            <a:r>
              <a:rPr lang="en-US" sz="30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menor tiempo de revisión manual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1490" y="6827197"/>
            <a:ext cx="8313681" cy="92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30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30% au</a:t>
            </a:r>
            <a:r>
              <a:rPr lang="en-US" sz="30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mento esperado en cumplimiento de fotos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91490" y="8252826"/>
            <a:ext cx="8313681" cy="92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30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100% de fotos registradas con fecha y evaluación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90972" y="-123303"/>
            <a:ext cx="12045428" cy="10533607"/>
            <a:chOff x="0" y="0"/>
            <a:chExt cx="1866152" cy="16319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6152" cy="1631931"/>
            </a:xfrm>
            <a:custGeom>
              <a:avLst/>
              <a:gdLst/>
              <a:ahLst/>
              <a:cxnLst/>
              <a:rect r="r" b="b" t="t" l="l"/>
              <a:pathLst>
                <a:path h="1631931" w="1866152">
                  <a:moveTo>
                    <a:pt x="0" y="0"/>
                  </a:moveTo>
                  <a:lnTo>
                    <a:pt x="1866152" y="0"/>
                  </a:lnTo>
                  <a:lnTo>
                    <a:pt x="1866152" y="1631931"/>
                  </a:lnTo>
                  <a:lnTo>
                    <a:pt x="0" y="1631931"/>
                  </a:lnTo>
                  <a:close/>
                </a:path>
              </a:pathLst>
            </a:custGeom>
            <a:blipFill>
              <a:blip r:embed="rId2">
                <a:alphaModFix amt="53000"/>
              </a:blip>
              <a:stretch>
                <a:fillRect l="0" t="-26327" r="0" b="-263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6250" y="4230043"/>
            <a:ext cx="11183326" cy="5028257"/>
            <a:chOff x="0" y="0"/>
            <a:chExt cx="2945403" cy="13243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5403" cy="1324315"/>
            </a:xfrm>
            <a:custGeom>
              <a:avLst/>
              <a:gdLst/>
              <a:ahLst/>
              <a:cxnLst/>
              <a:rect r="r" b="b" t="t" l="l"/>
              <a:pathLst>
                <a:path h="1324315" w="2945403">
                  <a:moveTo>
                    <a:pt x="0" y="0"/>
                  </a:moveTo>
                  <a:lnTo>
                    <a:pt x="2945403" y="0"/>
                  </a:lnTo>
                  <a:lnTo>
                    <a:pt x="2945403" y="1324315"/>
                  </a:lnTo>
                  <a:lnTo>
                    <a:pt x="0" y="1324315"/>
                  </a:lnTo>
                  <a:close/>
                </a:path>
              </a:pathLst>
            </a:custGeom>
            <a:solidFill>
              <a:srgbClr val="FFD4D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945403" cy="1324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991339" y="476250"/>
            <a:ext cx="820411" cy="820411"/>
          </a:xfrm>
          <a:custGeom>
            <a:avLst/>
            <a:gdLst/>
            <a:ahLst/>
            <a:cxnLst/>
            <a:rect r="r" b="b" t="t" l="l"/>
            <a:pathLst>
              <a:path h="820411" w="820411">
                <a:moveTo>
                  <a:pt x="0" y="0"/>
                </a:moveTo>
                <a:lnTo>
                  <a:pt x="820411" y="0"/>
                </a:lnTo>
                <a:lnTo>
                  <a:pt x="820411" y="820411"/>
                </a:lnTo>
                <a:lnTo>
                  <a:pt x="0" y="820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6250" y="2433706"/>
            <a:ext cx="11445875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8000">
                <a:solidFill>
                  <a:srgbClr val="FF9C9C"/>
                </a:solidFill>
                <a:latin typeface="Monument Bold"/>
                <a:ea typeface="Monument Bold"/>
                <a:cs typeface="Monument Bold"/>
                <a:sym typeface="Monument Bold"/>
              </a:rPr>
              <a:t>CONCLUSIONES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39695"/>
            <a:ext cx="10246993" cy="92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30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La IA facilita y acelera la gestión de adopciones.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75043"/>
            <a:ext cx="10246993" cy="2796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30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La integración de Mercado Pago permite apoyo financiero inmediato.</a:t>
            </a:r>
          </a:p>
          <a:p>
            <a:pPr algn="l">
              <a:lnSpc>
                <a:spcPts val="3676"/>
              </a:lnSpc>
            </a:pPr>
          </a:p>
          <a:p>
            <a:pPr algn="l">
              <a:lnSpc>
                <a:spcPts val="3676"/>
              </a:lnSpc>
            </a:pPr>
            <a:r>
              <a:rPr lang="en-US" sz="30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El proyecto aporta valor real y escalable a la Fundación.</a:t>
            </a:r>
          </a:p>
          <a:p>
            <a:pPr algn="l">
              <a:lnSpc>
                <a:spcPts val="3676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03" y="-123303"/>
            <a:ext cx="9640539" cy="10533607"/>
            <a:chOff x="0" y="0"/>
            <a:chExt cx="1493572" cy="16319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3572" cy="1631931"/>
            </a:xfrm>
            <a:custGeom>
              <a:avLst/>
              <a:gdLst/>
              <a:ahLst/>
              <a:cxnLst/>
              <a:rect r="r" b="b" t="t" l="l"/>
              <a:pathLst>
                <a:path h="1631931" w="1493572">
                  <a:moveTo>
                    <a:pt x="0" y="0"/>
                  </a:moveTo>
                  <a:lnTo>
                    <a:pt x="1493572" y="0"/>
                  </a:lnTo>
                  <a:lnTo>
                    <a:pt x="1493572" y="1631931"/>
                  </a:lnTo>
                  <a:lnTo>
                    <a:pt x="0" y="1631931"/>
                  </a:lnTo>
                  <a:close/>
                </a:path>
              </a:pathLst>
            </a:custGeom>
            <a:blipFill>
              <a:blip r:embed="rId2"/>
              <a:stretch>
                <a:fillRect l="0" t="-11088" r="0" b="-110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514350"/>
            <a:ext cx="9517236" cy="11439918"/>
            <a:chOff x="0" y="0"/>
            <a:chExt cx="2506597" cy="30129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597" cy="3012983"/>
            </a:xfrm>
            <a:custGeom>
              <a:avLst/>
              <a:gdLst/>
              <a:ahLst/>
              <a:cxnLst/>
              <a:rect r="r" b="b" t="t" l="l"/>
              <a:pathLst>
                <a:path h="3012983" w="2506597">
                  <a:moveTo>
                    <a:pt x="41487" y="0"/>
                  </a:moveTo>
                  <a:lnTo>
                    <a:pt x="2465110" y="0"/>
                  </a:lnTo>
                  <a:cubicBezTo>
                    <a:pt x="2476113" y="0"/>
                    <a:pt x="2486666" y="4371"/>
                    <a:pt x="2494446" y="12151"/>
                  </a:cubicBezTo>
                  <a:cubicBezTo>
                    <a:pt x="2502226" y="19931"/>
                    <a:pt x="2506597" y="30484"/>
                    <a:pt x="2506597" y="41487"/>
                  </a:cubicBezTo>
                  <a:lnTo>
                    <a:pt x="2506597" y="2971496"/>
                  </a:lnTo>
                  <a:cubicBezTo>
                    <a:pt x="2506597" y="2982499"/>
                    <a:pt x="2502226" y="2993051"/>
                    <a:pt x="2494446" y="3000831"/>
                  </a:cubicBezTo>
                  <a:cubicBezTo>
                    <a:pt x="2486666" y="3008612"/>
                    <a:pt x="2476113" y="3012983"/>
                    <a:pt x="2465110" y="3012983"/>
                  </a:cubicBezTo>
                  <a:lnTo>
                    <a:pt x="41487" y="3012983"/>
                  </a:lnTo>
                  <a:cubicBezTo>
                    <a:pt x="18574" y="3012983"/>
                    <a:pt x="0" y="2994408"/>
                    <a:pt x="0" y="2971496"/>
                  </a:cubicBezTo>
                  <a:lnTo>
                    <a:pt x="0" y="41487"/>
                  </a:lnTo>
                  <a:cubicBezTo>
                    <a:pt x="0" y="30484"/>
                    <a:pt x="4371" y="19931"/>
                    <a:pt x="12151" y="12151"/>
                  </a:cubicBezTo>
                  <a:cubicBezTo>
                    <a:pt x="19931" y="4371"/>
                    <a:pt x="30484" y="0"/>
                    <a:pt x="41487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506597" cy="3012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946512" y="942308"/>
            <a:ext cx="8975305" cy="17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35"/>
              </a:lnSpc>
              <a:spcBef>
                <a:spcPct val="0"/>
              </a:spcBef>
            </a:pPr>
            <a:r>
              <a:rPr lang="en-US" sz="7261">
                <a:solidFill>
                  <a:srgbClr val="110C0C"/>
                </a:solidFill>
                <a:latin typeface="Monument Bold"/>
                <a:ea typeface="Monument Bold"/>
                <a:cs typeface="Monument Bold"/>
                <a:sym typeface="Monument Bold"/>
              </a:rPr>
              <a:t>AVANCES FUTUROS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73368" y="3541885"/>
            <a:ext cx="805731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110C0C"/>
                </a:solidFill>
                <a:latin typeface="Monument"/>
                <a:ea typeface="Monument"/>
                <a:cs typeface="Monument"/>
                <a:sym typeface="Monument"/>
              </a:rPr>
              <a:t>Impl</a:t>
            </a:r>
            <a:r>
              <a:rPr lang="en-US" sz="3199">
                <a:solidFill>
                  <a:srgbClr val="110C0C"/>
                </a:solidFill>
                <a:latin typeface="Monument"/>
                <a:ea typeface="Monument"/>
                <a:cs typeface="Monument"/>
                <a:sym typeface="Monument"/>
              </a:rPr>
              <a:t>ementar notificaciones push.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3368" y="5594584"/>
            <a:ext cx="805731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110C0C"/>
                </a:solidFill>
                <a:latin typeface="Monument"/>
                <a:ea typeface="Monument"/>
                <a:cs typeface="Monument"/>
                <a:sym typeface="Monument"/>
              </a:rPr>
              <a:t>E</a:t>
            </a:r>
            <a:r>
              <a:rPr lang="en-US" sz="3199">
                <a:solidFill>
                  <a:srgbClr val="110C0C"/>
                </a:solidFill>
                <a:latin typeface="Monument"/>
                <a:ea typeface="Monument"/>
                <a:cs typeface="Monument"/>
                <a:sym typeface="Monument"/>
              </a:rPr>
              <a:t>ntrenar modelos IA con dataset más amplio.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73368" y="7647283"/>
            <a:ext cx="8057319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110C0C"/>
                </a:solidFill>
                <a:latin typeface="Monument"/>
                <a:ea typeface="Monument"/>
                <a:cs typeface="Monument"/>
                <a:sym typeface="Monument"/>
              </a:rPr>
              <a:t>In</a:t>
            </a:r>
            <a:r>
              <a:rPr lang="en-US" sz="3199">
                <a:solidFill>
                  <a:srgbClr val="110C0C"/>
                </a:solidFill>
                <a:latin typeface="Monument"/>
                <a:ea typeface="Monument"/>
                <a:cs typeface="Monument"/>
                <a:sym typeface="Monument"/>
              </a:rPr>
              <a:t>tegr</a:t>
            </a:r>
            <a:r>
              <a:rPr lang="en-US" sz="3199">
                <a:solidFill>
                  <a:srgbClr val="110C0C"/>
                </a:solidFill>
                <a:latin typeface="Monument"/>
                <a:ea typeface="Monument"/>
                <a:cs typeface="Monument"/>
                <a:sym typeface="Monument"/>
              </a:rPr>
              <a:t>ar chat o seguimiento médico.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5824" y="2932241"/>
            <a:ext cx="5161147" cy="6588608"/>
            <a:chOff x="0" y="0"/>
            <a:chExt cx="848936" cy="10837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8936" cy="1083733"/>
            </a:xfrm>
            <a:custGeom>
              <a:avLst/>
              <a:gdLst/>
              <a:ahLst/>
              <a:cxnLst/>
              <a:rect r="r" b="b" t="t" l="l"/>
              <a:pathLst>
                <a:path h="1083733" w="848936">
                  <a:moveTo>
                    <a:pt x="0" y="0"/>
                  </a:moveTo>
                  <a:lnTo>
                    <a:pt x="848936" y="0"/>
                  </a:lnTo>
                  <a:lnTo>
                    <a:pt x="84893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FD4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48936" cy="108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63426" y="2932241"/>
            <a:ext cx="5161147" cy="6588608"/>
            <a:chOff x="0" y="0"/>
            <a:chExt cx="848936" cy="10837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8936" cy="1083733"/>
            </a:xfrm>
            <a:custGeom>
              <a:avLst/>
              <a:gdLst/>
              <a:ahLst/>
              <a:cxnLst/>
              <a:rect r="r" b="b" t="t" l="l"/>
              <a:pathLst>
                <a:path h="1083733" w="848936">
                  <a:moveTo>
                    <a:pt x="0" y="0"/>
                  </a:moveTo>
                  <a:lnTo>
                    <a:pt x="848936" y="0"/>
                  </a:lnTo>
                  <a:lnTo>
                    <a:pt x="84893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FBFB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48936" cy="108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361029" y="2932241"/>
            <a:ext cx="5161147" cy="6588608"/>
            <a:chOff x="0" y="0"/>
            <a:chExt cx="848936" cy="10837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8936" cy="1083733"/>
            </a:xfrm>
            <a:custGeom>
              <a:avLst/>
              <a:gdLst/>
              <a:ahLst/>
              <a:cxnLst/>
              <a:rect r="r" b="b" t="t" l="l"/>
              <a:pathLst>
                <a:path h="1083733" w="848936">
                  <a:moveTo>
                    <a:pt x="0" y="0"/>
                  </a:moveTo>
                  <a:lnTo>
                    <a:pt x="848936" y="0"/>
                  </a:lnTo>
                  <a:lnTo>
                    <a:pt x="848936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F9C9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48936" cy="1083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3227507"/>
            <a:ext cx="4613867" cy="5998075"/>
            <a:chOff x="0" y="0"/>
            <a:chExt cx="812800" cy="10566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056649"/>
            </a:xfrm>
            <a:custGeom>
              <a:avLst/>
              <a:gdLst/>
              <a:ahLst/>
              <a:cxnLst/>
              <a:rect r="r" b="b" t="t" l="l"/>
              <a:pathLst>
                <a:path h="10566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56649"/>
                  </a:lnTo>
                  <a:lnTo>
                    <a:pt x="0" y="1056649"/>
                  </a:lnTo>
                  <a:close/>
                </a:path>
              </a:pathLst>
            </a:custGeom>
            <a:blipFill>
              <a:blip r:embed="rId2"/>
              <a:stretch>
                <a:fillRect l="0" t="-1343" r="0" b="-134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76250" y="1238250"/>
            <a:ext cx="17335500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8000">
                <a:solidFill>
                  <a:srgbClr val="FF9C9C"/>
                </a:solidFill>
                <a:latin typeface="Monument Bold"/>
                <a:ea typeface="Monument Bold"/>
                <a:cs typeface="Monument Bold"/>
                <a:sym typeface="Monument Bold"/>
              </a:rPr>
              <a:t>AGRADECIMIENTOS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37067" y="3227507"/>
            <a:ext cx="4613867" cy="5998075"/>
            <a:chOff x="0" y="0"/>
            <a:chExt cx="812800" cy="105664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056649"/>
            </a:xfrm>
            <a:custGeom>
              <a:avLst/>
              <a:gdLst/>
              <a:ahLst/>
              <a:cxnLst/>
              <a:rect r="r" b="b" t="t" l="l"/>
              <a:pathLst>
                <a:path h="10566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56649"/>
                  </a:lnTo>
                  <a:lnTo>
                    <a:pt x="0" y="1056649"/>
                  </a:lnTo>
                  <a:close/>
                </a:path>
              </a:pathLst>
            </a:custGeom>
            <a:blipFill>
              <a:blip r:embed="rId3"/>
              <a:stretch>
                <a:fillRect l="-18105" t="-23760" r="-45408" b="-4414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645433" y="3227507"/>
            <a:ext cx="4613867" cy="5998075"/>
            <a:chOff x="0" y="0"/>
            <a:chExt cx="812800" cy="10566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056649"/>
            </a:xfrm>
            <a:custGeom>
              <a:avLst/>
              <a:gdLst/>
              <a:ahLst/>
              <a:cxnLst/>
              <a:rect r="r" b="b" t="t" l="l"/>
              <a:pathLst>
                <a:path h="105664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56649"/>
                  </a:lnTo>
                  <a:lnTo>
                    <a:pt x="0" y="1056649"/>
                  </a:lnTo>
                  <a:close/>
                </a:path>
              </a:pathLst>
            </a:custGeom>
            <a:blipFill>
              <a:blip r:embed="rId4"/>
              <a:stretch>
                <a:fillRect l="-37607" t="-20035" r="-17041" b="-3877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50" y="9146220"/>
            <a:ext cx="489267" cy="489267"/>
          </a:xfrm>
          <a:custGeom>
            <a:avLst/>
            <a:gdLst/>
            <a:ahLst/>
            <a:cxnLst/>
            <a:rect r="r" b="b" t="t" l="l"/>
            <a:pathLst>
              <a:path h="489267" w="489267">
                <a:moveTo>
                  <a:pt x="0" y="0"/>
                </a:moveTo>
                <a:lnTo>
                  <a:pt x="489267" y="0"/>
                </a:lnTo>
                <a:lnTo>
                  <a:pt x="489267" y="489268"/>
                </a:lnTo>
                <a:lnTo>
                  <a:pt x="0" y="48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40960" y="-1006344"/>
            <a:ext cx="18928960" cy="14196720"/>
          </a:xfrm>
          <a:custGeom>
            <a:avLst/>
            <a:gdLst/>
            <a:ahLst/>
            <a:cxnLst/>
            <a:rect r="r" b="b" t="t" l="l"/>
            <a:pathLst>
              <a:path h="14196720" w="18928960">
                <a:moveTo>
                  <a:pt x="0" y="0"/>
                </a:moveTo>
                <a:lnTo>
                  <a:pt x="18928960" y="0"/>
                </a:lnTo>
                <a:lnTo>
                  <a:pt x="18928960" y="14196720"/>
                </a:lnTo>
                <a:lnTo>
                  <a:pt x="0" y="1419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71875"/>
            <a:ext cx="17335500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00"/>
              </a:lnSpc>
            </a:pPr>
            <a:r>
              <a:rPr lang="en-US" sz="15000">
                <a:solidFill>
                  <a:srgbClr val="FF9C9C"/>
                </a:solidFill>
                <a:latin typeface="Monument Bold"/>
                <a:ea typeface="Monument Bold"/>
                <a:cs typeface="Monument Bold"/>
                <a:sym typeface="Monument Bold"/>
              </a:rPr>
              <a:t>MICHI</a:t>
            </a:r>
          </a:p>
          <a:p>
            <a:pPr algn="l" marL="0" indent="0" lvl="0">
              <a:lnSpc>
                <a:spcPts val="13500"/>
              </a:lnSpc>
            </a:pPr>
            <a:r>
              <a:rPr lang="en-US" sz="15000">
                <a:solidFill>
                  <a:srgbClr val="FF9C9C"/>
                </a:solidFill>
                <a:latin typeface="Monument Bold"/>
                <a:ea typeface="Monument Bold"/>
                <a:cs typeface="Monument Bold"/>
                <a:sym typeface="Monument Bold"/>
              </a:rPr>
              <a:t>AL DIA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55500" y="752475"/>
            <a:ext cx="5556250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999"/>
              </a:lnSpc>
            </a:pPr>
            <a:r>
              <a:rPr lang="en-US" sz="9999">
                <a:solidFill>
                  <a:srgbClr val="FFD4D4"/>
                </a:solidFill>
                <a:latin typeface="Monument Bold"/>
                <a:ea typeface="Monument Bold"/>
                <a:cs typeface="Monument Bold"/>
                <a:sym typeface="Monument Bold"/>
              </a:rPr>
              <a:t>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8985" y="6949758"/>
            <a:ext cx="8849414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799">
                <a:solidFill>
                  <a:srgbClr val="FFD4D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THOMAS HERRERA &amp; BENJAMIN COLLIO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6250" y="495300"/>
            <a:ext cx="5556250" cy="40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</a:pPr>
            <a:r>
              <a:rPr lang="en-US" b="true" sz="2799">
                <a:solidFill>
                  <a:srgbClr val="FFD4D4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PROYECTO CAPSTONE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22188" y="-123303"/>
            <a:ext cx="8089116" cy="10533607"/>
            <a:chOff x="0" y="0"/>
            <a:chExt cx="1253216" cy="16319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216" cy="1631931"/>
            </a:xfrm>
            <a:custGeom>
              <a:avLst/>
              <a:gdLst/>
              <a:ahLst/>
              <a:cxnLst/>
              <a:rect r="r" b="b" t="t" l="l"/>
              <a:pathLst>
                <a:path h="1631931" w="1253216">
                  <a:moveTo>
                    <a:pt x="0" y="0"/>
                  </a:moveTo>
                  <a:lnTo>
                    <a:pt x="1253216" y="0"/>
                  </a:lnTo>
                  <a:lnTo>
                    <a:pt x="1253216" y="1631931"/>
                  </a:lnTo>
                  <a:lnTo>
                    <a:pt x="0" y="1631931"/>
                  </a:lnTo>
                  <a:close/>
                </a:path>
              </a:pathLst>
            </a:custGeom>
            <a:blipFill>
              <a:blip r:embed="rId2"/>
              <a:stretch>
                <a:fillRect l="0" t="-1257" r="0" b="-125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22188" y="-240982"/>
            <a:ext cx="8337071" cy="11129633"/>
            <a:chOff x="0" y="0"/>
            <a:chExt cx="2195772" cy="29312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5772" cy="2931261"/>
            </a:xfrm>
            <a:custGeom>
              <a:avLst/>
              <a:gdLst/>
              <a:ahLst/>
              <a:cxnLst/>
              <a:rect r="r" b="b" t="t" l="l"/>
              <a:pathLst>
                <a:path h="2931261" w="2195772">
                  <a:moveTo>
                    <a:pt x="47359" y="0"/>
                  </a:moveTo>
                  <a:lnTo>
                    <a:pt x="2148413" y="0"/>
                  </a:lnTo>
                  <a:cubicBezTo>
                    <a:pt x="2160973" y="0"/>
                    <a:pt x="2173019" y="4990"/>
                    <a:pt x="2181901" y="13871"/>
                  </a:cubicBezTo>
                  <a:cubicBezTo>
                    <a:pt x="2190782" y="22753"/>
                    <a:pt x="2195772" y="34799"/>
                    <a:pt x="2195772" y="47359"/>
                  </a:cubicBezTo>
                  <a:lnTo>
                    <a:pt x="2195772" y="2883902"/>
                  </a:lnTo>
                  <a:cubicBezTo>
                    <a:pt x="2195772" y="2896463"/>
                    <a:pt x="2190782" y="2908509"/>
                    <a:pt x="2181901" y="2917390"/>
                  </a:cubicBezTo>
                  <a:cubicBezTo>
                    <a:pt x="2173019" y="2926272"/>
                    <a:pt x="2160973" y="2931261"/>
                    <a:pt x="2148413" y="2931261"/>
                  </a:cubicBezTo>
                  <a:lnTo>
                    <a:pt x="47359" y="2931261"/>
                  </a:lnTo>
                  <a:cubicBezTo>
                    <a:pt x="34799" y="2931261"/>
                    <a:pt x="22753" y="2926272"/>
                    <a:pt x="13871" y="2917390"/>
                  </a:cubicBezTo>
                  <a:cubicBezTo>
                    <a:pt x="4990" y="2908509"/>
                    <a:pt x="0" y="2896463"/>
                    <a:pt x="0" y="2883902"/>
                  </a:cubicBezTo>
                  <a:lnTo>
                    <a:pt x="0" y="47359"/>
                  </a:lnTo>
                  <a:cubicBezTo>
                    <a:pt x="0" y="34799"/>
                    <a:pt x="4990" y="22753"/>
                    <a:pt x="13871" y="13871"/>
                  </a:cubicBezTo>
                  <a:cubicBezTo>
                    <a:pt x="22753" y="4990"/>
                    <a:pt x="34799" y="0"/>
                    <a:pt x="47359" y="0"/>
                  </a:cubicBezTo>
                  <a:close/>
                </a:path>
              </a:pathLst>
            </a:custGeom>
            <a:solidFill>
              <a:srgbClr val="000000">
                <a:alpha val="2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195772" cy="293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18415" y="6394016"/>
            <a:ext cx="8786450" cy="149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6"/>
              </a:lnSpc>
            </a:pPr>
            <a:r>
              <a:rPr lang="en-US" sz="3300">
                <a:solidFill>
                  <a:srgbClr val="FF9C9C"/>
                </a:solidFill>
                <a:latin typeface="Sukar"/>
                <a:ea typeface="Sukar"/>
                <a:cs typeface="Sukar"/>
                <a:sym typeface="Sukar"/>
              </a:rPr>
              <a:t>estudio de la Universidad del Alba señala que solo el 66,3% de los municipios tiene “institucionalidad” para hacer cumplir la Ley Cholito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5902" y="2214753"/>
            <a:ext cx="6551476" cy="201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8"/>
              </a:lnSpc>
            </a:pPr>
            <a:r>
              <a:rPr lang="en-US" sz="14400">
                <a:solidFill>
                  <a:srgbClr val="FF9C9C"/>
                </a:solidFill>
                <a:latin typeface="Monument Bold"/>
                <a:ea typeface="Monument Bold"/>
                <a:cs typeface="Monument Bold"/>
                <a:sym typeface="Monument Bold"/>
              </a:rPr>
              <a:t>66%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8716" y="4653915"/>
            <a:ext cx="8445848" cy="93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de los municipios tiene estructura para hacer cumplir la ley Cholito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8716" y="952500"/>
            <a:ext cx="8445848" cy="62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Solo un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642" y="5073241"/>
            <a:ext cx="18545284" cy="5337062"/>
            <a:chOff x="0" y="0"/>
            <a:chExt cx="2873150" cy="8268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3150" cy="826851"/>
            </a:xfrm>
            <a:custGeom>
              <a:avLst/>
              <a:gdLst/>
              <a:ahLst/>
              <a:cxnLst/>
              <a:rect r="r" b="b" t="t" l="l"/>
              <a:pathLst>
                <a:path h="826851" w="2873150">
                  <a:moveTo>
                    <a:pt x="0" y="0"/>
                  </a:moveTo>
                  <a:lnTo>
                    <a:pt x="2873150" y="0"/>
                  </a:lnTo>
                  <a:lnTo>
                    <a:pt x="2873150" y="826851"/>
                  </a:lnTo>
                  <a:lnTo>
                    <a:pt x="0" y="826851"/>
                  </a:lnTo>
                  <a:close/>
                </a:path>
              </a:pathLst>
            </a:custGeom>
            <a:blipFill>
              <a:blip r:embed="rId2"/>
              <a:stretch>
                <a:fillRect l="0" t="-117004" r="-4058" b="-5385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75507" y="5073241"/>
            <a:ext cx="19626660" cy="5337062"/>
            <a:chOff x="0" y="0"/>
            <a:chExt cx="5169161" cy="14056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69161" cy="1405646"/>
            </a:xfrm>
            <a:custGeom>
              <a:avLst/>
              <a:gdLst/>
              <a:ahLst/>
              <a:cxnLst/>
              <a:rect r="r" b="b" t="t" l="l"/>
              <a:pathLst>
                <a:path h="1405646" w="5169161">
                  <a:moveTo>
                    <a:pt x="20117" y="0"/>
                  </a:moveTo>
                  <a:lnTo>
                    <a:pt x="5149044" y="0"/>
                  </a:lnTo>
                  <a:cubicBezTo>
                    <a:pt x="5160154" y="0"/>
                    <a:pt x="5169161" y="9007"/>
                    <a:pt x="5169161" y="20117"/>
                  </a:cubicBezTo>
                  <a:lnTo>
                    <a:pt x="5169161" y="1385529"/>
                  </a:lnTo>
                  <a:cubicBezTo>
                    <a:pt x="5169161" y="1396639"/>
                    <a:pt x="5160154" y="1405646"/>
                    <a:pt x="5149044" y="1405646"/>
                  </a:cubicBezTo>
                  <a:lnTo>
                    <a:pt x="20117" y="1405646"/>
                  </a:lnTo>
                  <a:cubicBezTo>
                    <a:pt x="9007" y="1405646"/>
                    <a:pt x="0" y="1396639"/>
                    <a:pt x="0" y="1385529"/>
                  </a:cubicBezTo>
                  <a:lnTo>
                    <a:pt x="0" y="20117"/>
                  </a:lnTo>
                  <a:cubicBezTo>
                    <a:pt x="0" y="9007"/>
                    <a:pt x="9007" y="0"/>
                    <a:pt x="20117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5169161" cy="1405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76250" y="1702183"/>
            <a:ext cx="8414632" cy="192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>
                <a:solidFill>
                  <a:srgbClr val="1C1C1C"/>
                </a:solidFill>
                <a:latin typeface="Monument Bold"/>
                <a:ea typeface="Monument Bold"/>
                <a:cs typeface="Monument Bold"/>
                <a:sym typeface="Monument Bold"/>
              </a:rPr>
              <a:t>SANTUARIO </a:t>
            </a:r>
          </a:p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8000">
                <a:solidFill>
                  <a:srgbClr val="1C1C1C"/>
                </a:solidFill>
                <a:latin typeface="Monument Bold"/>
                <a:ea typeface="Monument Bold"/>
                <a:cs typeface="Monument Bold"/>
                <a:sym typeface="Monument Bold"/>
              </a:rPr>
              <a:t>EMILIA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3999" y="545230"/>
            <a:ext cx="8788160" cy="1263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7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la Fundac</a:t>
            </a:r>
            <a:r>
              <a:rPr lang="en-US" sz="27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ión Emilia gestiona gatos enfermos y en proceso de adopción.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0882" y="2131793"/>
            <a:ext cx="8788160" cy="84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7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el segu</a:t>
            </a:r>
            <a:r>
              <a:rPr lang="en-US" sz="27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imiento actual es lento, manual y propenso a errores.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0882" y="3510314"/>
            <a:ext cx="8788160" cy="84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3"/>
              </a:lnSpc>
            </a:pPr>
            <a:r>
              <a:rPr lang="en-US" sz="2738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los funcionarios son voluntarios con horarios limitados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03" y="-123303"/>
            <a:ext cx="6155803" cy="10533607"/>
            <a:chOff x="0" y="0"/>
            <a:chExt cx="953695" cy="16319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3695" cy="1631931"/>
            </a:xfrm>
            <a:custGeom>
              <a:avLst/>
              <a:gdLst/>
              <a:ahLst/>
              <a:cxnLst/>
              <a:rect r="r" b="b" t="t" l="l"/>
              <a:pathLst>
                <a:path h="1631931" w="953695">
                  <a:moveTo>
                    <a:pt x="0" y="0"/>
                  </a:moveTo>
                  <a:lnTo>
                    <a:pt x="953695" y="0"/>
                  </a:lnTo>
                  <a:lnTo>
                    <a:pt x="953695" y="1631931"/>
                  </a:lnTo>
                  <a:lnTo>
                    <a:pt x="0" y="1631931"/>
                  </a:lnTo>
                  <a:close/>
                </a:path>
              </a:pathLst>
            </a:custGeom>
            <a:blipFill>
              <a:blip r:embed="rId2"/>
              <a:stretch>
                <a:fillRect l="-3537" t="-36633" r="-35441" b="-793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514350"/>
            <a:ext cx="6032500" cy="11439918"/>
            <a:chOff x="0" y="0"/>
            <a:chExt cx="1588807" cy="30129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8807" cy="3012983"/>
            </a:xfrm>
            <a:custGeom>
              <a:avLst/>
              <a:gdLst/>
              <a:ahLst/>
              <a:cxnLst/>
              <a:rect r="r" b="b" t="t" l="l"/>
              <a:pathLst>
                <a:path h="3012983" w="1588807">
                  <a:moveTo>
                    <a:pt x="65452" y="0"/>
                  </a:moveTo>
                  <a:lnTo>
                    <a:pt x="1523355" y="0"/>
                  </a:lnTo>
                  <a:cubicBezTo>
                    <a:pt x="1540714" y="0"/>
                    <a:pt x="1557362" y="6896"/>
                    <a:pt x="1569636" y="19170"/>
                  </a:cubicBezTo>
                  <a:cubicBezTo>
                    <a:pt x="1581911" y="31445"/>
                    <a:pt x="1588807" y="48093"/>
                    <a:pt x="1588807" y="65452"/>
                  </a:cubicBezTo>
                  <a:lnTo>
                    <a:pt x="1588807" y="2947531"/>
                  </a:lnTo>
                  <a:cubicBezTo>
                    <a:pt x="1588807" y="2964890"/>
                    <a:pt x="1581911" y="2981538"/>
                    <a:pt x="1569636" y="2993812"/>
                  </a:cubicBezTo>
                  <a:cubicBezTo>
                    <a:pt x="1557362" y="3006087"/>
                    <a:pt x="1540714" y="3012983"/>
                    <a:pt x="1523355" y="3012983"/>
                  </a:cubicBezTo>
                  <a:lnTo>
                    <a:pt x="65452" y="3012983"/>
                  </a:lnTo>
                  <a:cubicBezTo>
                    <a:pt x="29304" y="3012983"/>
                    <a:pt x="0" y="2983679"/>
                    <a:pt x="0" y="2947531"/>
                  </a:cubicBezTo>
                  <a:lnTo>
                    <a:pt x="0" y="65452"/>
                  </a:lnTo>
                  <a:cubicBezTo>
                    <a:pt x="0" y="48093"/>
                    <a:pt x="6896" y="31445"/>
                    <a:pt x="19170" y="19170"/>
                  </a:cubicBezTo>
                  <a:cubicBezTo>
                    <a:pt x="31445" y="6896"/>
                    <a:pt x="48093" y="0"/>
                    <a:pt x="65452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588807" cy="3012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818257" y="1376751"/>
            <a:ext cx="10655856" cy="1510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60"/>
              </a:lnSpc>
              <a:spcBef>
                <a:spcPct val="0"/>
              </a:spcBef>
            </a:pPr>
            <a:r>
              <a:rPr lang="en-US" sz="6400">
                <a:solidFill>
                  <a:srgbClr val="FF9C9C"/>
                </a:solidFill>
                <a:latin typeface="Monument Bold"/>
                <a:ea typeface="Monument Bold"/>
                <a:cs typeface="Monument Bold"/>
                <a:sym typeface="Monument Bold"/>
              </a:rPr>
              <a:t>PLATAFORMA WEB MOBILE-FIRST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18257" y="3632407"/>
            <a:ext cx="10180767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R</a:t>
            </a: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ealizar aportes de apadrinamiento.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18257" y="5484702"/>
            <a:ext cx="10441043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Adm</a:t>
            </a: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inistrar perfiles de adoptantes y gatos.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18257" y="7336998"/>
            <a:ext cx="10441043" cy="167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Automat</a:t>
            </a: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izar la revisión de fotografías mediante Inteligencia Artificial.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C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96815" y="-123303"/>
            <a:ext cx="6991185" cy="10533607"/>
            <a:chOff x="0" y="0"/>
            <a:chExt cx="1083118" cy="16319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3118" cy="1631931"/>
            </a:xfrm>
            <a:custGeom>
              <a:avLst/>
              <a:gdLst/>
              <a:ahLst/>
              <a:cxnLst/>
              <a:rect r="r" b="b" t="t" l="l"/>
              <a:pathLst>
                <a:path h="1631931" w="1083118">
                  <a:moveTo>
                    <a:pt x="0" y="0"/>
                  </a:moveTo>
                  <a:lnTo>
                    <a:pt x="1083118" y="0"/>
                  </a:lnTo>
                  <a:lnTo>
                    <a:pt x="1083118" y="1631931"/>
                  </a:lnTo>
                  <a:lnTo>
                    <a:pt x="0" y="1631931"/>
                  </a:lnTo>
                  <a:close/>
                </a:path>
              </a:pathLst>
            </a:custGeom>
            <a:blipFill>
              <a:blip r:embed="rId2"/>
              <a:stretch>
                <a:fillRect l="0" t="-23894" r="0" b="-2389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0300" y="962025"/>
            <a:ext cx="10180767" cy="841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Digit</a:t>
            </a: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alizar el apadrinamiento financiero.</a:t>
            </a:r>
          </a:p>
          <a:p>
            <a:pPr algn="l">
              <a:lnSpc>
                <a:spcPts val="4479"/>
              </a:lnSpc>
            </a:pP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Optimizar el proceso de revisión de fotos con IA.</a:t>
            </a:r>
          </a:p>
          <a:p>
            <a:pPr algn="l">
              <a:lnSpc>
                <a:spcPts val="4479"/>
              </a:lnSpc>
            </a:pP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Asegurar identidad del gato mediante reconocimiento visual.</a:t>
            </a:r>
          </a:p>
          <a:p>
            <a:pPr algn="l">
              <a:lnSpc>
                <a:spcPts val="4479"/>
              </a:lnSpc>
            </a:pP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Detectar señales visuales de posible abuso físico.</a:t>
            </a:r>
          </a:p>
          <a:p>
            <a:pPr algn="l">
              <a:lnSpc>
                <a:spcPts val="4479"/>
              </a:lnSpc>
            </a:pP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FF9C9C"/>
                </a:solidFill>
                <a:latin typeface="Monument"/>
                <a:ea typeface="Monument"/>
                <a:cs typeface="Monument"/>
                <a:sym typeface="Monument"/>
              </a:rPr>
              <a:t>Reducir carga de trabajo manual para voluntarios.</a:t>
            </a:r>
          </a:p>
          <a:p>
            <a:pPr algn="l"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28528" y="-68169"/>
            <a:ext cx="10049576" cy="10498377"/>
            <a:chOff x="0" y="0"/>
            <a:chExt cx="1556942" cy="1626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6942" cy="1626473"/>
            </a:xfrm>
            <a:custGeom>
              <a:avLst/>
              <a:gdLst/>
              <a:ahLst/>
              <a:cxnLst/>
              <a:rect r="r" b="b" t="t" l="l"/>
              <a:pathLst>
                <a:path h="1626473" w="1556942">
                  <a:moveTo>
                    <a:pt x="0" y="0"/>
                  </a:moveTo>
                  <a:lnTo>
                    <a:pt x="1556942" y="0"/>
                  </a:lnTo>
                  <a:lnTo>
                    <a:pt x="1556942" y="1626473"/>
                  </a:lnTo>
                  <a:lnTo>
                    <a:pt x="0" y="1626473"/>
                  </a:lnTo>
                  <a:close/>
                </a:path>
              </a:pathLst>
            </a:custGeom>
            <a:blipFill>
              <a:blip r:embed="rId2"/>
              <a:stretch>
                <a:fillRect l="-46156" t="-227" r="-5002" b="-816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28528" y="-556247"/>
            <a:ext cx="10049576" cy="11474533"/>
            <a:chOff x="0" y="0"/>
            <a:chExt cx="2646802" cy="302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46802" cy="3022099"/>
            </a:xfrm>
            <a:custGeom>
              <a:avLst/>
              <a:gdLst/>
              <a:ahLst/>
              <a:cxnLst/>
              <a:rect r="r" b="b" t="t" l="l"/>
              <a:pathLst>
                <a:path h="3022099" w="2646802">
                  <a:moveTo>
                    <a:pt x="39289" y="0"/>
                  </a:moveTo>
                  <a:lnTo>
                    <a:pt x="2607513" y="0"/>
                  </a:lnTo>
                  <a:cubicBezTo>
                    <a:pt x="2629212" y="0"/>
                    <a:pt x="2646802" y="17590"/>
                    <a:pt x="2646802" y="39289"/>
                  </a:cubicBezTo>
                  <a:lnTo>
                    <a:pt x="2646802" y="2982810"/>
                  </a:lnTo>
                  <a:cubicBezTo>
                    <a:pt x="2646802" y="2993230"/>
                    <a:pt x="2642663" y="3003224"/>
                    <a:pt x="2635294" y="3010592"/>
                  </a:cubicBezTo>
                  <a:cubicBezTo>
                    <a:pt x="2627926" y="3017960"/>
                    <a:pt x="2617933" y="3022099"/>
                    <a:pt x="2607513" y="3022099"/>
                  </a:cubicBezTo>
                  <a:lnTo>
                    <a:pt x="39289" y="3022099"/>
                  </a:lnTo>
                  <a:cubicBezTo>
                    <a:pt x="17590" y="3022099"/>
                    <a:pt x="0" y="3004509"/>
                    <a:pt x="0" y="2982810"/>
                  </a:cubicBezTo>
                  <a:lnTo>
                    <a:pt x="0" y="39289"/>
                  </a:lnTo>
                  <a:cubicBezTo>
                    <a:pt x="0" y="28869"/>
                    <a:pt x="4139" y="18876"/>
                    <a:pt x="11507" y="11507"/>
                  </a:cubicBezTo>
                  <a:cubicBezTo>
                    <a:pt x="18876" y="4139"/>
                    <a:pt x="28869" y="0"/>
                    <a:pt x="39289" y="0"/>
                  </a:cubicBezTo>
                  <a:close/>
                </a:path>
              </a:pathLst>
            </a:custGeom>
            <a:solidFill>
              <a:srgbClr val="000000">
                <a:alpha val="2078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646802" cy="3022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70527" y="1002885"/>
            <a:ext cx="7696589" cy="75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7"/>
              </a:lnSpc>
              <a:spcBef>
                <a:spcPct val="0"/>
              </a:spcBef>
            </a:pPr>
            <a:r>
              <a:rPr lang="en-US" sz="6053">
                <a:solidFill>
                  <a:srgbClr val="000000"/>
                </a:solidFill>
                <a:latin typeface="Monument Bold"/>
                <a:ea typeface="Monument Bold"/>
                <a:cs typeface="Monument Bold"/>
                <a:sym typeface="Monument Bold"/>
              </a:rPr>
              <a:t>METODOLOGIA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527" y="1991314"/>
            <a:ext cx="7696589" cy="1046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2"/>
              </a:lnSpc>
              <a:spcBef>
                <a:spcPct val="0"/>
              </a:spcBef>
            </a:pPr>
            <a:r>
              <a:rPr lang="en-US" sz="8503">
                <a:solidFill>
                  <a:srgbClr val="000000"/>
                </a:solidFill>
                <a:latin typeface="Monument Bold"/>
                <a:ea typeface="Monument Bold"/>
                <a:cs typeface="Monument Bold"/>
                <a:sym typeface="Monument Bold"/>
              </a:rPr>
              <a:t>HIBRIDA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5515" y="3759764"/>
            <a:ext cx="7817830" cy="562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3" indent="-334641" lvl="1">
              <a:lnSpc>
                <a:spcPts val="495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Aná</a:t>
            </a:r>
            <a:r>
              <a:rPr lang="en-US" sz="3099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lisis de requisitos.</a:t>
            </a:r>
          </a:p>
          <a:p>
            <a:pPr algn="l">
              <a:lnSpc>
                <a:spcPts val="4959"/>
              </a:lnSpc>
            </a:pPr>
          </a:p>
          <a:p>
            <a:pPr algn="l" marL="669283" indent="-334641" lvl="1">
              <a:lnSpc>
                <a:spcPts val="495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Diseño de base de datos.</a:t>
            </a:r>
          </a:p>
          <a:p>
            <a:pPr algn="l">
              <a:lnSpc>
                <a:spcPts val="4959"/>
              </a:lnSpc>
            </a:pPr>
          </a:p>
          <a:p>
            <a:pPr algn="l" marL="669283" indent="-334641" lvl="1">
              <a:lnSpc>
                <a:spcPts val="495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Sprints de desarrollo.</a:t>
            </a:r>
          </a:p>
          <a:p>
            <a:pPr algn="l">
              <a:lnSpc>
                <a:spcPts val="4959"/>
              </a:lnSpc>
            </a:pPr>
          </a:p>
          <a:p>
            <a:pPr algn="l" marL="669283" indent="-334641" lvl="1">
              <a:lnSpc>
                <a:spcPts val="495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Monument"/>
                <a:ea typeface="Monument"/>
                <a:cs typeface="Monument"/>
                <a:sym typeface="Monument"/>
              </a:rPr>
              <a:t>Entregas parciales al cliente real </a:t>
            </a:r>
          </a:p>
          <a:p>
            <a:pPr algn="l">
              <a:lnSpc>
                <a:spcPts val="49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03" y="-123303"/>
            <a:ext cx="7349206" cy="10533607"/>
            <a:chOff x="0" y="0"/>
            <a:chExt cx="1138584" cy="16319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8584" cy="1631931"/>
            </a:xfrm>
            <a:custGeom>
              <a:avLst/>
              <a:gdLst/>
              <a:ahLst/>
              <a:cxnLst/>
              <a:rect r="r" b="b" t="t" l="l"/>
              <a:pathLst>
                <a:path h="1631931" w="1138584">
                  <a:moveTo>
                    <a:pt x="0" y="0"/>
                  </a:moveTo>
                  <a:lnTo>
                    <a:pt x="1138584" y="0"/>
                  </a:lnTo>
                  <a:lnTo>
                    <a:pt x="1138584" y="1631931"/>
                  </a:lnTo>
                  <a:lnTo>
                    <a:pt x="0" y="1631931"/>
                  </a:lnTo>
                  <a:close/>
                </a:path>
              </a:pathLst>
            </a:custGeom>
            <a:blipFill>
              <a:blip r:embed="rId2"/>
              <a:stretch>
                <a:fillRect l="-32674" t="-36934" r="0" b="-2782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596701" y="-576459"/>
            <a:ext cx="7822604" cy="11439918"/>
            <a:chOff x="0" y="0"/>
            <a:chExt cx="2060274" cy="30129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0274" cy="3012983"/>
            </a:xfrm>
            <a:custGeom>
              <a:avLst/>
              <a:gdLst/>
              <a:ahLst/>
              <a:cxnLst/>
              <a:rect r="r" b="b" t="t" l="l"/>
              <a:pathLst>
                <a:path h="3012983" w="2060274">
                  <a:moveTo>
                    <a:pt x="50474" y="0"/>
                  </a:moveTo>
                  <a:lnTo>
                    <a:pt x="2009800" y="0"/>
                  </a:lnTo>
                  <a:cubicBezTo>
                    <a:pt x="2023187" y="0"/>
                    <a:pt x="2036025" y="5318"/>
                    <a:pt x="2045491" y="14783"/>
                  </a:cubicBezTo>
                  <a:cubicBezTo>
                    <a:pt x="2054957" y="24249"/>
                    <a:pt x="2060274" y="37087"/>
                    <a:pt x="2060274" y="50474"/>
                  </a:cubicBezTo>
                  <a:lnTo>
                    <a:pt x="2060274" y="2962509"/>
                  </a:lnTo>
                  <a:cubicBezTo>
                    <a:pt x="2060274" y="2975895"/>
                    <a:pt x="2054957" y="2988733"/>
                    <a:pt x="2045491" y="2998199"/>
                  </a:cubicBezTo>
                  <a:cubicBezTo>
                    <a:pt x="2036025" y="3007665"/>
                    <a:pt x="2023187" y="3012983"/>
                    <a:pt x="2009800" y="3012983"/>
                  </a:cubicBezTo>
                  <a:lnTo>
                    <a:pt x="50474" y="3012983"/>
                  </a:lnTo>
                  <a:cubicBezTo>
                    <a:pt x="37087" y="3012983"/>
                    <a:pt x="24249" y="3007665"/>
                    <a:pt x="14783" y="2998199"/>
                  </a:cubicBezTo>
                  <a:cubicBezTo>
                    <a:pt x="5318" y="2988733"/>
                    <a:pt x="0" y="2975895"/>
                    <a:pt x="0" y="2962509"/>
                  </a:cubicBezTo>
                  <a:lnTo>
                    <a:pt x="0" y="50474"/>
                  </a:lnTo>
                  <a:cubicBezTo>
                    <a:pt x="0" y="37087"/>
                    <a:pt x="5318" y="24249"/>
                    <a:pt x="14783" y="14783"/>
                  </a:cubicBezTo>
                  <a:cubicBezTo>
                    <a:pt x="24249" y="5318"/>
                    <a:pt x="37087" y="0"/>
                    <a:pt x="50474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2060274" cy="3012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669480" y="566134"/>
            <a:ext cx="3378664" cy="3378664"/>
          </a:xfrm>
          <a:custGeom>
            <a:avLst/>
            <a:gdLst/>
            <a:ahLst/>
            <a:cxnLst/>
            <a:rect r="r" b="b" t="t" l="l"/>
            <a:pathLst>
              <a:path h="3378664" w="3378664">
                <a:moveTo>
                  <a:pt x="0" y="0"/>
                </a:moveTo>
                <a:lnTo>
                  <a:pt x="3378665" y="0"/>
                </a:lnTo>
                <a:lnTo>
                  <a:pt x="3378665" y="3378664"/>
                </a:lnTo>
                <a:lnTo>
                  <a:pt x="0" y="3378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271982" y="970616"/>
            <a:ext cx="2816430" cy="2889031"/>
          </a:xfrm>
          <a:custGeom>
            <a:avLst/>
            <a:gdLst/>
            <a:ahLst/>
            <a:cxnLst/>
            <a:rect r="r" b="b" t="t" l="l"/>
            <a:pathLst>
              <a:path h="2889031" w="2816430">
                <a:moveTo>
                  <a:pt x="0" y="0"/>
                </a:moveTo>
                <a:lnTo>
                  <a:pt x="2816430" y="0"/>
                </a:lnTo>
                <a:lnTo>
                  <a:pt x="2816430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209" t="0" r="-42102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312250" y="431463"/>
            <a:ext cx="3428184" cy="3428184"/>
          </a:xfrm>
          <a:custGeom>
            <a:avLst/>
            <a:gdLst/>
            <a:ahLst/>
            <a:cxnLst/>
            <a:rect r="r" b="b" t="t" l="l"/>
            <a:pathLst>
              <a:path h="3428184" w="3428184">
                <a:moveTo>
                  <a:pt x="0" y="0"/>
                </a:moveTo>
                <a:lnTo>
                  <a:pt x="3428184" y="0"/>
                </a:lnTo>
                <a:lnTo>
                  <a:pt x="3428184" y="3428184"/>
                </a:lnTo>
                <a:lnTo>
                  <a:pt x="0" y="3428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763217" y="4102672"/>
            <a:ext cx="3263125" cy="3263125"/>
          </a:xfrm>
          <a:custGeom>
            <a:avLst/>
            <a:gdLst/>
            <a:ahLst/>
            <a:cxnLst/>
            <a:rect r="r" b="b" t="t" l="l"/>
            <a:pathLst>
              <a:path h="3263125" w="3263125">
                <a:moveTo>
                  <a:pt x="0" y="0"/>
                </a:moveTo>
                <a:lnTo>
                  <a:pt x="3263125" y="0"/>
                </a:lnTo>
                <a:lnTo>
                  <a:pt x="3263125" y="3263125"/>
                </a:lnTo>
                <a:lnTo>
                  <a:pt x="0" y="32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088232" y="3859647"/>
            <a:ext cx="3919826" cy="3674837"/>
          </a:xfrm>
          <a:custGeom>
            <a:avLst/>
            <a:gdLst/>
            <a:ahLst/>
            <a:cxnLst/>
            <a:rect r="r" b="b" t="t" l="l"/>
            <a:pathLst>
              <a:path h="3674837" w="3919826">
                <a:moveTo>
                  <a:pt x="0" y="0"/>
                </a:moveTo>
                <a:lnTo>
                  <a:pt x="3919826" y="0"/>
                </a:lnTo>
                <a:lnTo>
                  <a:pt x="3919826" y="3674836"/>
                </a:lnTo>
                <a:lnTo>
                  <a:pt x="0" y="3674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48559" y="6161313"/>
            <a:ext cx="5029317" cy="5029317"/>
          </a:xfrm>
          <a:custGeom>
            <a:avLst/>
            <a:gdLst/>
            <a:ahLst/>
            <a:cxnLst/>
            <a:rect r="r" b="b" t="t" l="l"/>
            <a:pathLst>
              <a:path h="5029317" w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8998" y="5010150"/>
            <a:ext cx="289000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VIDEO DE APADRINAMIENTO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82890" y="5010150"/>
            <a:ext cx="252222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VIDEO DE FOTOS CON 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DAG5GkanTXk</dc:identifier>
  <dcterms:modified xsi:type="dcterms:W3CDTF">2011-08-01T06:04:30Z</dcterms:modified>
  <cp:revision>1</cp:revision>
  <dc:title>michi al dia</dc:title>
</cp:coreProperties>
</file>